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332" r:id="rId3"/>
    <p:sldId id="336" r:id="rId4"/>
    <p:sldId id="337" r:id="rId5"/>
    <p:sldId id="338" r:id="rId6"/>
    <p:sldId id="339" r:id="rId7"/>
    <p:sldId id="340" r:id="rId8"/>
    <p:sldId id="341" r:id="rId9"/>
    <p:sldId id="342" r:id="rId10"/>
    <p:sldId id="333" r:id="rId11"/>
    <p:sldId id="344" r:id="rId12"/>
    <p:sldId id="345" r:id="rId13"/>
    <p:sldId id="343" r:id="rId14"/>
    <p:sldId id="346" r:id="rId15"/>
    <p:sldId id="347" r:id="rId16"/>
    <p:sldId id="348" r:id="rId17"/>
    <p:sldId id="349" r:id="rId18"/>
    <p:sldId id="350" r:id="rId19"/>
    <p:sldId id="351" r:id="rId20"/>
    <p:sldId id="352" r:id="rId21"/>
    <p:sldId id="334" r:id="rId22"/>
    <p:sldId id="353" r:id="rId23"/>
    <p:sldId id="354" r:id="rId24"/>
    <p:sldId id="355" r:id="rId25"/>
    <p:sldId id="356" r:id="rId26"/>
    <p:sldId id="357" r:id="rId27"/>
    <p:sldId id="358" r:id="rId28"/>
    <p:sldId id="359" r:id="rId29"/>
    <p:sldId id="360" r:id="rId30"/>
    <p:sldId id="361" r:id="rId31"/>
    <p:sldId id="362" r:id="rId32"/>
    <p:sldId id="363" r:id="rId33"/>
    <p:sldId id="335" r:id="rId34"/>
    <p:sldId id="364" r:id="rId35"/>
    <p:sldId id="365" r:id="rId36"/>
    <p:sldId id="331" r:id="rId37"/>
    <p:sldId id="366" r:id="rId38"/>
    <p:sldId id="367" r:id="rId39"/>
    <p:sldId id="368" r:id="rId40"/>
    <p:sldId id="369" r:id="rId41"/>
    <p:sldId id="370" r:id="rId42"/>
    <p:sldId id="371" r:id="rId43"/>
    <p:sldId id="372" r:id="rId44"/>
    <p:sldId id="373" r:id="rId45"/>
    <p:sldId id="374" r:id="rId46"/>
    <p:sldId id="375" r:id="rId47"/>
    <p:sldId id="376" r:id="rId48"/>
    <p:sldId id="377" r:id="rId49"/>
    <p:sldId id="378" r:id="rId50"/>
    <p:sldId id="379" r:id="rId51"/>
    <p:sldId id="380" r:id="rId52"/>
    <p:sldId id="381" r:id="rId53"/>
    <p:sldId id="382" r:id="rId54"/>
    <p:sldId id="383" r:id="rId55"/>
    <p:sldId id="384" r:id="rId56"/>
    <p:sldId id="385" r:id="rId57"/>
    <p:sldId id="386" r:id="rId58"/>
    <p:sldId id="387" r:id="rId59"/>
    <p:sldId id="388" r:id="rId60"/>
    <p:sldId id="389" r:id="rId61"/>
  </p:sldIdLst>
  <p:sldSz cx="18288000" cy="10287000"/>
  <p:notesSz cx="6858000" cy="9144000"/>
  <p:embeddedFontLs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Times New Roman" panose="02020603050405020304" pitchFamily="18" charset="0"/>
      <p:regular r:id="rId66"/>
    </p:embeddedFont>
    <p:embeddedFont>
      <p:font typeface="標楷體" panose="03000509000000000000" pitchFamily="65" charset="-120"/>
      <p:regular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維誠 陳" initials="維誠" lastIdx="1" clrIdx="0">
    <p:extLst>
      <p:ext uri="{19B8F6BF-5375-455C-9EA6-DF929625EA0E}">
        <p15:presenceInfo xmlns:p15="http://schemas.microsoft.com/office/powerpoint/2012/main" userId="7153cb2d2c068b9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DAF5"/>
    <a:srgbClr val="93E3FF"/>
    <a:srgbClr val="4BD0FF"/>
    <a:srgbClr val="64A9F6"/>
    <a:srgbClr val="ADD9ED"/>
    <a:srgbClr val="B1D5F7"/>
    <a:srgbClr val="FBB3F1"/>
    <a:srgbClr val="9F9DC8"/>
    <a:srgbClr val="C9C1E1"/>
    <a:srgbClr val="E2F0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22" autoAdjust="0"/>
  </p:normalViewPr>
  <p:slideViewPr>
    <p:cSldViewPr>
      <p:cViewPr varScale="1">
        <p:scale>
          <a:sx n="76" d="100"/>
          <a:sy n="76" d="100"/>
        </p:scale>
        <p:origin x="510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051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FB823A53-BCA7-4538-B441-C0AA97B91D89}"/>
              </a:ext>
            </a:extLst>
          </p:cNvPr>
          <p:cNvGrpSpPr/>
          <p:nvPr/>
        </p:nvGrpSpPr>
        <p:grpSpPr>
          <a:xfrm>
            <a:off x="0" y="9742713"/>
            <a:ext cx="18364200" cy="228600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A000B4FF-BA99-4963-8323-4934494CED6C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0966AA5-3FC0-46AD-8B65-CC32B88A3563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6" name="Group 2">
            <a:extLst>
              <a:ext uri="{FF2B5EF4-FFF2-40B4-BE49-F238E27FC236}">
                <a16:creationId xmlns:a16="http://schemas.microsoft.com/office/drawing/2014/main" id="{9979C5BC-C342-426D-B2AD-7EDB803CE202}"/>
              </a:ext>
            </a:extLst>
          </p:cNvPr>
          <p:cNvGrpSpPr/>
          <p:nvPr/>
        </p:nvGrpSpPr>
        <p:grpSpPr>
          <a:xfrm>
            <a:off x="-76200" y="190501"/>
            <a:ext cx="18364200" cy="228600"/>
            <a:chOff x="0" y="0"/>
            <a:chExt cx="4816593" cy="543967"/>
          </a:xfrm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11E95A77-01DF-4801-B0D1-BF4D073321AA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3905798F-03CE-4E8D-BBE4-26518B8BEB0A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005334" y="5747852"/>
            <a:ext cx="2386491" cy="589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altLang="zh-TW" sz="3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Nodejs01</a:t>
            </a:r>
            <a:endParaRPr lang="en-US" sz="3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100183" y="7114577"/>
            <a:ext cx="2076748" cy="673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zh-TW" altLang="en-US" sz="4099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陳世曄</a:t>
            </a:r>
            <a:endParaRPr lang="en-US" sz="4099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214714" y="2390526"/>
            <a:ext cx="7727639" cy="3387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zh-TW" altLang="en-US" sz="8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互動式網頁</a:t>
            </a:r>
            <a:endParaRPr lang="en-US" altLang="zh-TW" sz="8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zh-TW" altLang="en-US" sz="8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程式設計與應用</a:t>
            </a:r>
            <a:endParaRPr lang="en-US" sz="8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26" name="Freeform 3">
            <a:extLst>
              <a:ext uri="{FF2B5EF4-FFF2-40B4-BE49-F238E27FC236}">
                <a16:creationId xmlns:a16="http://schemas.microsoft.com/office/drawing/2014/main" id="{02803009-007C-4C4D-AE71-5A73DD21BDD5}"/>
              </a:ext>
            </a:extLst>
          </p:cNvPr>
          <p:cNvSpPr/>
          <p:nvPr/>
        </p:nvSpPr>
        <p:spPr>
          <a:xfrm flipV="1">
            <a:off x="-76200" y="-80579"/>
            <a:ext cx="5374881" cy="7052879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7" name="Freeform 2">
            <a:extLst>
              <a:ext uri="{FF2B5EF4-FFF2-40B4-BE49-F238E27FC236}">
                <a16:creationId xmlns:a16="http://schemas.microsoft.com/office/drawing/2014/main" id="{F226E2F4-27E4-4AF2-9835-250433DAB8FE}"/>
              </a:ext>
            </a:extLst>
          </p:cNvPr>
          <p:cNvSpPr/>
          <p:nvPr/>
        </p:nvSpPr>
        <p:spPr>
          <a:xfrm flipH="1">
            <a:off x="12978433" y="3234121"/>
            <a:ext cx="5374881" cy="7052879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5374881" y="0"/>
                </a:moveTo>
                <a:lnTo>
                  <a:pt x="0" y="0"/>
                </a:lnTo>
                <a:lnTo>
                  <a:pt x="0" y="7052879"/>
                </a:lnTo>
                <a:lnTo>
                  <a:pt x="5374881" y="7052879"/>
                </a:lnTo>
                <a:lnTo>
                  <a:pt x="537488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 dirty="0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964588E4-8283-4F9B-A33E-682A8E8D4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95426" y="9105813"/>
            <a:ext cx="678815" cy="41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18D2AFF1-EB0C-43BF-A4DF-1D40C6D9B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11957" r="6029" b="6029"/>
          <a:stretch/>
        </p:blipFill>
        <p:spPr bwMode="auto">
          <a:xfrm>
            <a:off x="231411" y="7675074"/>
            <a:ext cx="2232181" cy="205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>
            <a:extLst>
              <a:ext uri="{FF2B5EF4-FFF2-40B4-BE49-F238E27FC236}">
                <a16:creationId xmlns:a16="http://schemas.microsoft.com/office/drawing/2014/main" id="{E4BB8C29-7CAB-446E-B24B-D3E9C66D1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0" t="39146" r="12391" b="28732"/>
          <a:stretch/>
        </p:blipFill>
        <p:spPr bwMode="auto">
          <a:xfrm>
            <a:off x="14709091" y="462701"/>
            <a:ext cx="3578905" cy="15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4AAF9B4B-B48D-43FC-82F3-F116A90DF00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t="16278" r="22492" b="22926"/>
          <a:stretch/>
        </p:blipFill>
        <p:spPr>
          <a:xfrm>
            <a:off x="9078534" y="7922050"/>
            <a:ext cx="3951666" cy="19458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133913AD-C917-4E9D-88EF-BA4CD91DE25F}"/>
              </a:ext>
            </a:extLst>
          </p:cNvPr>
          <p:cNvSpPr/>
          <p:nvPr/>
        </p:nvSpPr>
        <p:spPr>
          <a:xfrm rot="10800000" flipV="1">
            <a:off x="8134351" y="5649087"/>
            <a:ext cx="4605338" cy="1553050"/>
          </a:xfrm>
          <a:prstGeom prst="rect">
            <a:avLst/>
          </a:prstGeom>
          <a:solidFill>
            <a:srgbClr val="D0F4DE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Buffer</a:t>
            </a:r>
            <a:endParaRPr lang="zh-TW" altLang="en-US" sz="20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2819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Streams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是一種處理大規模數據的方式，數據不是一次性讀取，而是分塊（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chunk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）傳遞。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允許程序在數據未完全到達時，就能開始處理，提升效率。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適用於處理大型文件、數據流或長時間連接。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Buffers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是一段臨時存儲空間，用於存儲數據流中的每個數據塊，直到它被完整解析。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將分塊數據進行組裝或處理，確保完整性。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6078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Node.js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中的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Streams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和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Buffers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29E0FAB-E0D5-48C4-A082-B0F234A7389C}"/>
              </a:ext>
            </a:extLst>
          </p:cNvPr>
          <p:cNvSpPr/>
          <p:nvPr/>
        </p:nvSpPr>
        <p:spPr>
          <a:xfrm rot="10800000" flipV="1">
            <a:off x="1476380" y="5886330"/>
            <a:ext cx="1905000" cy="858608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stream</a:t>
            </a:r>
            <a:endParaRPr lang="zh-TW" altLang="en-US" sz="20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175F9A4-E6AF-4B95-92F4-14E730198926}"/>
              </a:ext>
            </a:extLst>
          </p:cNvPr>
          <p:cNvSpPr/>
          <p:nvPr/>
        </p:nvSpPr>
        <p:spPr>
          <a:xfrm rot="10800000" flipV="1">
            <a:off x="3771903" y="5891739"/>
            <a:ext cx="1905002" cy="867009"/>
          </a:xfrm>
          <a:prstGeom prst="rect">
            <a:avLst/>
          </a:prstGeom>
          <a:solidFill>
            <a:srgbClr val="FFE5EC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Request </a:t>
            </a:r>
          </a:p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Body part1</a:t>
            </a:r>
            <a:endParaRPr lang="zh-TW" altLang="en-US" sz="20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1BDA598-C59B-4A08-81A7-68F8B2E5E06C}"/>
              </a:ext>
            </a:extLst>
          </p:cNvPr>
          <p:cNvSpPr/>
          <p:nvPr/>
        </p:nvSpPr>
        <p:spPr>
          <a:xfrm rot="10800000" flipV="1">
            <a:off x="6067428" y="5877928"/>
            <a:ext cx="1905002" cy="867009"/>
          </a:xfrm>
          <a:prstGeom prst="rect">
            <a:avLst/>
          </a:prstGeom>
          <a:solidFill>
            <a:srgbClr val="FFE5EC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Request </a:t>
            </a:r>
          </a:p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Body part2</a:t>
            </a:r>
            <a:endParaRPr lang="zh-TW" altLang="en-US" sz="20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CBBA601-D365-4946-9167-D64CE422A0DC}"/>
              </a:ext>
            </a:extLst>
          </p:cNvPr>
          <p:cNvSpPr/>
          <p:nvPr/>
        </p:nvSpPr>
        <p:spPr>
          <a:xfrm rot="10800000" flipV="1">
            <a:off x="8362952" y="5877928"/>
            <a:ext cx="1905002" cy="867009"/>
          </a:xfrm>
          <a:prstGeom prst="rect">
            <a:avLst/>
          </a:prstGeom>
          <a:solidFill>
            <a:srgbClr val="FFE5EC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Request </a:t>
            </a:r>
          </a:p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Body part3</a:t>
            </a:r>
            <a:endParaRPr lang="zh-TW" altLang="en-US" sz="20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E39C1DA-01C0-4F87-8FD3-BC9575E73967}"/>
              </a:ext>
            </a:extLst>
          </p:cNvPr>
          <p:cNvSpPr/>
          <p:nvPr/>
        </p:nvSpPr>
        <p:spPr>
          <a:xfrm rot="10800000" flipV="1">
            <a:off x="10658476" y="5877928"/>
            <a:ext cx="1905002" cy="867009"/>
          </a:xfrm>
          <a:prstGeom prst="rect">
            <a:avLst/>
          </a:prstGeom>
          <a:solidFill>
            <a:srgbClr val="FFE5EC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Request </a:t>
            </a:r>
          </a:p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Body part4</a:t>
            </a:r>
            <a:endParaRPr lang="zh-TW" altLang="en-US" sz="20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5957C3A-7E9B-48EA-8955-5E017B5BEEFC}"/>
              </a:ext>
            </a:extLst>
          </p:cNvPr>
          <p:cNvSpPr/>
          <p:nvPr/>
        </p:nvSpPr>
        <p:spPr>
          <a:xfrm rot="10800000" flipV="1">
            <a:off x="12954000" y="5877928"/>
            <a:ext cx="1905000" cy="858608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Fully </a:t>
            </a:r>
            <a:r>
              <a:rPr lang="en-US" altLang="zh-TW" sz="2000" dirty="0" err="1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paresed</a:t>
            </a:r>
            <a:endParaRPr lang="zh-TW" altLang="en-US" sz="20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2A2B88E2-1FB4-4F4B-B902-9EF46BABAE14}"/>
              </a:ext>
            </a:extLst>
          </p:cNvPr>
          <p:cNvCxnSpPr>
            <a:cxnSpLocks/>
            <a:stCxn id="8" idx="1"/>
            <a:endCxn id="10" idx="3"/>
          </p:cNvCxnSpPr>
          <p:nvPr/>
        </p:nvCxnSpPr>
        <p:spPr>
          <a:xfrm>
            <a:off x="3381380" y="6315634"/>
            <a:ext cx="390523" cy="96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3221EF65-D2B5-4ACC-8F3F-F503AA25FECC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V="1">
            <a:off x="5676905" y="6311433"/>
            <a:ext cx="390523" cy="138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E02543F-9DA8-4F79-B8F4-42DE1ABD98F7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>
            <a:off x="7972430" y="6311433"/>
            <a:ext cx="39052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5EDE10B2-CD01-4057-8B92-3857EA68A582}"/>
              </a:ext>
            </a:extLst>
          </p:cNvPr>
          <p:cNvCxnSpPr>
            <a:cxnSpLocks/>
            <a:stCxn id="12" idx="1"/>
            <a:endCxn id="13" idx="3"/>
          </p:cNvCxnSpPr>
          <p:nvPr/>
        </p:nvCxnSpPr>
        <p:spPr>
          <a:xfrm>
            <a:off x="10267954" y="6311433"/>
            <a:ext cx="39052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708A9662-E5B5-45D6-9119-27BAD03BEF76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>
          <a:xfrm flipV="1">
            <a:off x="12563478" y="6307232"/>
            <a:ext cx="390522" cy="42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FAAFD975-9037-49B1-9DF6-B2C1876F70FB}"/>
              </a:ext>
            </a:extLst>
          </p:cNvPr>
          <p:cNvCxnSpPr>
            <a:cxnSpLocks/>
          </p:cNvCxnSpPr>
          <p:nvPr/>
        </p:nvCxnSpPr>
        <p:spPr>
          <a:xfrm>
            <a:off x="3486153" y="5638800"/>
            <a:ext cx="94678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64327C66-3A52-416D-8D36-A01EF699FD49}"/>
              </a:ext>
            </a:extLst>
          </p:cNvPr>
          <p:cNvSpPr txBox="1"/>
          <p:nvPr/>
        </p:nvSpPr>
        <p:spPr>
          <a:xfrm>
            <a:off x="7581139" y="5156200"/>
            <a:ext cx="19050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Income request</a:t>
            </a:r>
          </a:p>
        </p:txBody>
      </p:sp>
    </p:spTree>
    <p:extLst>
      <p:ext uri="{BB962C8B-B14F-4D97-AF65-F5344CB8AC3E}">
        <p14:creationId xmlns:p14="http://schemas.microsoft.com/office/powerpoint/2010/main" val="771862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166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輸入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http://127.0.0.1:3000/page2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後，會到表單頁面。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填入資料按下提交，會載入置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page3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，並把表單資料純入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txt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存入後在跳轉回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page1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6078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Node.js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中的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Streams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和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Buffers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764379E-65F0-4A47-AA40-780AE2668C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333"/>
          <a:stretch/>
        </p:blipFill>
        <p:spPr>
          <a:xfrm>
            <a:off x="245012" y="3695699"/>
            <a:ext cx="10805097" cy="648030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CBF7B1B9-B4BF-413B-A2A7-FF085CEAEE50}"/>
              </a:ext>
            </a:extLst>
          </p:cNvPr>
          <p:cNvSpPr txBox="1"/>
          <p:nvPr/>
        </p:nvSpPr>
        <p:spPr>
          <a:xfrm>
            <a:off x="11201400" y="977589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402891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166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輸入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http://127.0.0.1:3000/page2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後，會到表單頁面。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填入資料按下提交，會載入置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page3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，並把表單資料純入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txt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存入後在跳轉回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page1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6078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Node.js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中的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Streams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和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Buffers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AF97AE7-0603-4886-987D-BF6E24E0EF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926" b="35185"/>
          <a:stretch/>
        </p:blipFill>
        <p:spPr>
          <a:xfrm>
            <a:off x="181512" y="3557170"/>
            <a:ext cx="14007330" cy="661883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FF20A3D0-3BB6-4B35-9EFA-7DEF3DBF22DA}"/>
              </a:ext>
            </a:extLst>
          </p:cNvPr>
          <p:cNvSpPr txBox="1"/>
          <p:nvPr/>
        </p:nvSpPr>
        <p:spPr>
          <a:xfrm>
            <a:off x="14325600" y="9737795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657580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166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輸入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http://127.0.0.1:3000/page2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後，會到表單頁面。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填入資料按下提交，會載入置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page3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，並把表單資料純入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txt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存入後在跳轉回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page1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6078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Node.js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中的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Streams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和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Buffers</a:t>
            </a: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48229203-714D-4135-8FC0-086930516B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477"/>
          <a:stretch/>
        </p:blipFill>
        <p:spPr>
          <a:xfrm>
            <a:off x="228600" y="3450608"/>
            <a:ext cx="11582400" cy="6729902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3076817A-BE70-4FD5-8719-E607A7F32A6C}"/>
              </a:ext>
            </a:extLst>
          </p:cNvPr>
          <p:cNvSpPr txBox="1"/>
          <p:nvPr/>
        </p:nvSpPr>
        <p:spPr>
          <a:xfrm>
            <a:off x="11832688" y="9775895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2778938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166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module.exports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用於導出模組，使其他文件可以引用和使用這個模組中定義的功能或數據。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檔案結構：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module exports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106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模組導出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module.exports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1421A2-01E7-4F49-8FDB-62F9899471D1}"/>
              </a:ext>
            </a:extLst>
          </p:cNvPr>
          <p:cNvSpPr txBox="1"/>
          <p:nvPr/>
        </p:nvSpPr>
        <p:spPr>
          <a:xfrm>
            <a:off x="3692124" y="9877495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Routes.js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1356DD2-0FD2-4699-9B6B-694D98D0D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401" b="11599"/>
          <a:stretch/>
        </p:blipFill>
        <p:spPr>
          <a:xfrm>
            <a:off x="3077297" y="2473838"/>
            <a:ext cx="5343525" cy="95137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6FCBD59-CF71-405C-B45E-828F91A0D0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10"/>
          <a:stretch/>
        </p:blipFill>
        <p:spPr>
          <a:xfrm>
            <a:off x="194212" y="3519071"/>
            <a:ext cx="8800145" cy="630762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663306A-5A4E-4802-953A-A1003AB962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193"/>
          <a:stretch/>
        </p:blipFill>
        <p:spPr>
          <a:xfrm>
            <a:off x="9067800" y="3544470"/>
            <a:ext cx="8610600" cy="4911457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91ECD0CD-3152-4835-B010-FB38757417A0}"/>
              </a:ext>
            </a:extLst>
          </p:cNvPr>
          <p:cNvSpPr txBox="1"/>
          <p:nvPr/>
        </p:nvSpPr>
        <p:spPr>
          <a:xfrm>
            <a:off x="13258800" y="8549789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App.js</a:t>
            </a:r>
          </a:p>
        </p:txBody>
      </p:sp>
    </p:spTree>
    <p:extLst>
      <p:ext uri="{BB962C8B-B14F-4D97-AF65-F5344CB8AC3E}">
        <p14:creationId xmlns:p14="http://schemas.microsoft.com/office/powerpoint/2010/main" val="3724604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2820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 Package Manager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）是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Node.js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的套件管理工具，主要功能包括：    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管理套件：可以輕鬆地安裝、更新、移除開源的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套件（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libraries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）。    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版本控制：幫助開發者管理不同版本的套件。    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共享模組：允許開發者將自己的模組上傳到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的官方倉庫，供其他人使用。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指令介紹：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411200" cy="13176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NPM(Node Package Manager)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B0ADFD9-BFF6-4B70-9409-39712C823F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73" b="3046"/>
          <a:stretch/>
        </p:blipFill>
        <p:spPr>
          <a:xfrm>
            <a:off x="219611" y="4661751"/>
            <a:ext cx="14040369" cy="551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923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scripts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package.json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scripts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可以幫助執行常用指令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411200" cy="13176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NPM(Node Package Manager)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DF4D937-740A-469B-904E-9E079E01C3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34" r="3226" b="8332"/>
          <a:stretch/>
        </p:blipFill>
        <p:spPr>
          <a:xfrm>
            <a:off x="342900" y="2366126"/>
            <a:ext cx="13716000" cy="16002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0C1B53B-8089-4D5B-A4A2-21BF1210E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4258224"/>
            <a:ext cx="8115300" cy="529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410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2819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下載套件後，套件會儲存在資料夾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node_modules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.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gitignore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：為了防止將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node_modules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上傳到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Git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儲存庫。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建立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.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gitignore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檔案，並添加以下內容：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node_modules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</a:t>
            </a: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因此在後期需要重新建置，就依照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package.json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進行安裝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install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411200" cy="13176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NPM(Node Package Manager)</a:t>
            </a:r>
          </a:p>
        </p:txBody>
      </p:sp>
    </p:spTree>
    <p:extLst>
      <p:ext uri="{BB962C8B-B14F-4D97-AF65-F5344CB8AC3E}">
        <p14:creationId xmlns:p14="http://schemas.microsoft.com/office/powerpoint/2010/main" val="2343419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166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odemon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是一個用於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Node.js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開發的工具，可以自動監測程式碼變化並重啟伺服器，讓開發過程更加高效。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在使用的話分兩種：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9446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安裝第三方套件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nodemon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1421A2-01E7-4F49-8FDB-62F9899471D1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14436E6-51FE-4A35-B40E-64BF7C2C28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040" b="9610"/>
          <a:stretch/>
        </p:blipFill>
        <p:spPr>
          <a:xfrm>
            <a:off x="342900" y="3009900"/>
            <a:ext cx="12289530" cy="21336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CDD50AD-A300-4FC4-853C-31FEF53FCD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556" b="8333"/>
          <a:stretch/>
        </p:blipFill>
        <p:spPr>
          <a:xfrm>
            <a:off x="342900" y="5448300"/>
            <a:ext cx="66865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26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5128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Express.js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是一個基於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Node.js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應用框架，用於構建伺服器端應用程式。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是目前最受歡迎的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Node.js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框架之一，提供簡潔的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API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和高效的工具來開發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API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服務。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主要特點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是一個非常輕量的框架，僅提供基本的功能，讓開發者可以自由選擇並整合其他工具或中介軟體。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簡化了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伺服器的建立，讓開發者可以快速構建功能強大的應用程式。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中介軟體支持：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Express.js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支持各種中介軟體（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middleware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），可用於處理請求、回應、錯誤處理等。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路由系統： 提供靈活且功能強大的路由機制，支持多種請求方式（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POST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PUT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DELETE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等）以及動態參數。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與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Node.js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無縫整合：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Express.js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完全基於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Node.js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，充分利用了它的非同步和事件驅動特性。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社群與擴展性： 擁有龐大的社群和豐富的擴展套件，可用於驗證、日誌記錄、數據庫連接等。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Express</a:t>
            </a:r>
          </a:p>
        </p:txBody>
      </p:sp>
      <p:pic>
        <p:nvPicPr>
          <p:cNvPr id="2050" name="Picture 2" descr="Express JS logo - ITguru.vn Blog">
            <a:extLst>
              <a:ext uri="{FF2B5EF4-FFF2-40B4-BE49-F238E27FC236}">
                <a16:creationId xmlns:a16="http://schemas.microsoft.com/office/drawing/2014/main" id="{E2D43DA6-FD21-453E-8B55-43415A9020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27" b="33803"/>
          <a:stretch/>
        </p:blipFill>
        <p:spPr bwMode="auto">
          <a:xfrm>
            <a:off x="8122784" y="7259451"/>
            <a:ext cx="9936616" cy="248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854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2243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V8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Google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開發的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引擎，負責將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編譯成高效的機器碼。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是一種高階語言，最終需要被轉換為機器碼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(Machine Code)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才能執行。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Node.js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基於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V8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引擎，擴展了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的功能，使其可以運行在伺服器端。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程式碼 → 由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V8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編譯為機器碼 → 由硬體直接執行。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1421A2-01E7-4F49-8FDB-62F9899471D1}"/>
              </a:ext>
            </a:extLst>
          </p:cNvPr>
          <p:cNvSpPr txBox="1"/>
          <p:nvPr/>
        </p:nvSpPr>
        <p:spPr>
          <a:xfrm>
            <a:off x="8404638" y="7345537"/>
            <a:ext cx="15041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Compiles to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A4DFA95-CC7E-4410-882A-E0C4E1499D01}"/>
              </a:ext>
            </a:extLst>
          </p:cNvPr>
          <p:cNvSpPr txBox="1"/>
          <p:nvPr/>
        </p:nvSpPr>
        <p:spPr>
          <a:xfrm>
            <a:off x="304800" y="110995"/>
            <a:ext cx="116586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Nodejs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運作原理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2DCEE14-F150-4804-9051-65E4E6181692}"/>
              </a:ext>
            </a:extLst>
          </p:cNvPr>
          <p:cNvSpPr/>
          <p:nvPr/>
        </p:nvSpPr>
        <p:spPr>
          <a:xfrm rot="10800000" flipV="1">
            <a:off x="1219200" y="7277100"/>
            <a:ext cx="2209800" cy="995050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C++</a:t>
            </a:r>
            <a:endParaRPr lang="zh-TW" altLang="en-US" sz="20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F1AF3B0-A6E0-44EE-B096-98F7A9B36BA4}"/>
              </a:ext>
            </a:extLst>
          </p:cNvPr>
          <p:cNvSpPr/>
          <p:nvPr/>
        </p:nvSpPr>
        <p:spPr>
          <a:xfrm rot="10800000" flipV="1">
            <a:off x="5135563" y="7284923"/>
            <a:ext cx="3048000" cy="996288"/>
          </a:xfrm>
          <a:prstGeom prst="rect">
            <a:avLst/>
          </a:prstGeom>
          <a:solidFill>
            <a:srgbClr val="FFD5C4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V8 JavaScript Engine</a:t>
            </a:r>
            <a:endParaRPr lang="zh-TW" altLang="en-US" sz="20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026" name="Picture 2" descr="V8 JavaScript Engine: Understanding its capabilities, usage and ...">
            <a:extLst>
              <a:ext uri="{FF2B5EF4-FFF2-40B4-BE49-F238E27FC236}">
                <a16:creationId xmlns:a16="http://schemas.microsoft.com/office/drawing/2014/main" id="{BCA1D88C-060D-40D7-8EB2-1D542161C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139" y="6697837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D937541-1F6D-4234-8A3C-64068460CDD1}"/>
              </a:ext>
            </a:extLst>
          </p:cNvPr>
          <p:cNvSpPr/>
          <p:nvPr/>
        </p:nvSpPr>
        <p:spPr>
          <a:xfrm rot="10800000" flipV="1">
            <a:off x="10072688" y="7268038"/>
            <a:ext cx="2209800" cy="1013173"/>
          </a:xfrm>
          <a:prstGeom prst="rect">
            <a:avLst/>
          </a:prstGeom>
          <a:solidFill>
            <a:srgbClr val="FFE5EC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Machine code</a:t>
            </a:r>
            <a:endParaRPr lang="zh-TW" altLang="en-US" sz="20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9E8835C-5459-476E-9E12-47D60A9BB964}"/>
              </a:ext>
            </a:extLst>
          </p:cNvPr>
          <p:cNvSpPr/>
          <p:nvPr/>
        </p:nvSpPr>
        <p:spPr>
          <a:xfrm rot="10800000" flipV="1">
            <a:off x="5554663" y="9000661"/>
            <a:ext cx="2209800" cy="996290"/>
          </a:xfrm>
          <a:prstGeom prst="rect">
            <a:avLst/>
          </a:prstGeom>
          <a:solidFill>
            <a:srgbClr val="E2F0D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 err="1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Javascript</a:t>
            </a:r>
            <a:endParaRPr lang="zh-TW" altLang="en-US" sz="20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6E4C6A0-7AC2-48C9-9855-4CDAF8FDEDFA}"/>
              </a:ext>
            </a:extLst>
          </p:cNvPr>
          <p:cNvSpPr/>
          <p:nvPr/>
        </p:nvSpPr>
        <p:spPr>
          <a:xfrm rot="10800000" flipV="1">
            <a:off x="5554662" y="5387771"/>
            <a:ext cx="2209800" cy="996289"/>
          </a:xfrm>
          <a:prstGeom prst="rect">
            <a:avLst/>
          </a:prstGeom>
          <a:solidFill>
            <a:srgbClr val="B1D5F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Nodejs</a:t>
            </a:r>
            <a:endParaRPr lang="zh-TW" altLang="en-US" sz="20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C18DAB06-5541-44C0-83C6-C87FF8A0E233}"/>
              </a:ext>
            </a:extLst>
          </p:cNvPr>
          <p:cNvCxnSpPr>
            <a:stCxn id="15" idx="2"/>
            <a:endCxn id="11" idx="0"/>
          </p:cNvCxnSpPr>
          <p:nvPr/>
        </p:nvCxnSpPr>
        <p:spPr>
          <a:xfrm>
            <a:off x="6659562" y="6384060"/>
            <a:ext cx="1" cy="9008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B4C53D6A-BE28-4A6E-8B49-059FE624E5A5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>
            <a:off x="3429000" y="7774625"/>
            <a:ext cx="1706563" cy="8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D4690A1A-E2F7-4241-A0E3-6FD990BED333}"/>
              </a:ext>
            </a:extLst>
          </p:cNvPr>
          <p:cNvCxnSpPr>
            <a:cxnSpLocks/>
            <a:stCxn id="14" idx="0"/>
            <a:endCxn id="11" idx="2"/>
          </p:cNvCxnSpPr>
          <p:nvPr/>
        </p:nvCxnSpPr>
        <p:spPr>
          <a:xfrm flipV="1">
            <a:off x="6659563" y="8281211"/>
            <a:ext cx="0" cy="7194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6FA845A7-A166-42D3-8E0A-B6EE2E064AF9}"/>
              </a:ext>
            </a:extLst>
          </p:cNvPr>
          <p:cNvCxnSpPr>
            <a:cxnSpLocks/>
            <a:stCxn id="11" idx="1"/>
            <a:endCxn id="13" idx="3"/>
          </p:cNvCxnSpPr>
          <p:nvPr/>
        </p:nvCxnSpPr>
        <p:spPr>
          <a:xfrm flipV="1">
            <a:off x="8183563" y="7774625"/>
            <a:ext cx="1889125" cy="8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A0A60A41-DBBC-4144-BFF3-11F4FBF79340}"/>
              </a:ext>
            </a:extLst>
          </p:cNvPr>
          <p:cNvSpPr txBox="1"/>
          <p:nvPr/>
        </p:nvSpPr>
        <p:spPr>
          <a:xfrm>
            <a:off x="6735763" y="6670269"/>
            <a:ext cx="15041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use</a:t>
            </a: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4F6AB1DD-E7D3-4F1B-A054-54EA05214F46}"/>
              </a:ext>
            </a:extLst>
          </p:cNvPr>
          <p:cNvSpPr txBox="1"/>
          <p:nvPr/>
        </p:nvSpPr>
        <p:spPr>
          <a:xfrm>
            <a:off x="6754813" y="8468188"/>
            <a:ext cx="23883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Compiles 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javascript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2D1C17B5-036E-4FD4-9E77-DDE125F099B5}"/>
              </a:ext>
            </a:extLst>
          </p:cNvPr>
          <p:cNvSpPr txBox="1"/>
          <p:nvPr/>
        </p:nvSpPr>
        <p:spPr>
          <a:xfrm>
            <a:off x="3675228" y="7374744"/>
            <a:ext cx="23883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Written in</a:t>
            </a:r>
          </a:p>
        </p:txBody>
      </p:sp>
    </p:spTree>
    <p:extLst>
      <p:ext uri="{BB962C8B-B14F-4D97-AF65-F5344CB8AC3E}">
        <p14:creationId xmlns:p14="http://schemas.microsoft.com/office/powerpoint/2010/main" val="2394230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166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1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install express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Express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B26FE84-0711-48CC-AC7A-C07E88D40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544470"/>
            <a:ext cx="10143848" cy="472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46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242888" cy="5128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Middleware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是指在處理客戶端請求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(Request)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和伺服器回應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(Response)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之間執行的函數。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主要作用是對請求和回應進行處理，或者在某些條件下停止請求處理流程，回應客戶端。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Middleware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是按照定義順序執行的，從上到下依次執行，直到調用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next()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或終止流程（例如用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res.send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回應）。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Middleware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的用途：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請求處理： 修改或記錄請求資訊，例如日誌記錄、驗證請求資料。    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授權和驗證： 確認用戶是否有權訪問特定資源。    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靜態資源管理： 提供靜態資源，如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檔案。    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錯誤處理： 捕獲請求處理中的錯誤並返回適當的回應。    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自訂功能： 定制特定的功能邏輯，例如限速、緩存或數據格式化。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08966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Middleware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（中介軟體）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50B775B-123C-4B94-B522-5C8EBA315CF3}"/>
              </a:ext>
            </a:extLst>
          </p:cNvPr>
          <p:cNvSpPr/>
          <p:nvPr/>
        </p:nvSpPr>
        <p:spPr>
          <a:xfrm rot="10800000" flipV="1">
            <a:off x="12747087" y="4392933"/>
            <a:ext cx="2286000" cy="706208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Request</a:t>
            </a:r>
            <a:endParaRPr lang="zh-TW" altLang="en-US" sz="20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6FD21DB-B739-48F0-8D2F-9E873356D45C}"/>
              </a:ext>
            </a:extLst>
          </p:cNvPr>
          <p:cNvSpPr/>
          <p:nvPr/>
        </p:nvSpPr>
        <p:spPr>
          <a:xfrm rot="10800000" flipV="1">
            <a:off x="12785188" y="5535933"/>
            <a:ext cx="2209800" cy="706209"/>
          </a:xfrm>
          <a:prstGeom prst="rect">
            <a:avLst/>
          </a:prstGeom>
          <a:solidFill>
            <a:srgbClr val="FCC4F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Middleware</a:t>
            </a:r>
            <a:endParaRPr lang="zh-TW" altLang="en-US" sz="20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C22F754-857D-49BB-896A-A2AA2AD4D687}"/>
              </a:ext>
            </a:extLst>
          </p:cNvPr>
          <p:cNvSpPr/>
          <p:nvPr/>
        </p:nvSpPr>
        <p:spPr>
          <a:xfrm rot="10800000" flipV="1">
            <a:off x="15147388" y="5535933"/>
            <a:ext cx="2895600" cy="706209"/>
          </a:xfrm>
          <a:prstGeom prst="rect">
            <a:avLst/>
          </a:prstGeom>
          <a:solidFill>
            <a:srgbClr val="FFE5EC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(req, res, next) =&gt; {…}</a:t>
            </a:r>
            <a:endParaRPr lang="zh-TW" altLang="en-US" sz="20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3810B40-DB0B-4B0C-9BCB-91CF31546D32}"/>
              </a:ext>
            </a:extLst>
          </p:cNvPr>
          <p:cNvSpPr/>
          <p:nvPr/>
        </p:nvSpPr>
        <p:spPr>
          <a:xfrm rot="10800000" flipV="1">
            <a:off x="12785187" y="6808474"/>
            <a:ext cx="2209800" cy="706209"/>
          </a:xfrm>
          <a:prstGeom prst="rect">
            <a:avLst/>
          </a:prstGeom>
          <a:solidFill>
            <a:srgbClr val="FCC4F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Middleware</a:t>
            </a:r>
            <a:endParaRPr lang="zh-TW" altLang="en-US" sz="20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FD32C0-4342-4CA9-B972-849C0F20C9FA}"/>
              </a:ext>
            </a:extLst>
          </p:cNvPr>
          <p:cNvSpPr/>
          <p:nvPr/>
        </p:nvSpPr>
        <p:spPr>
          <a:xfrm rot="10800000" flipV="1">
            <a:off x="15147387" y="6808474"/>
            <a:ext cx="2895600" cy="706209"/>
          </a:xfrm>
          <a:prstGeom prst="rect">
            <a:avLst/>
          </a:prstGeom>
          <a:solidFill>
            <a:srgbClr val="FFE5EC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(req, res, next) =&gt; {…}</a:t>
            </a:r>
            <a:endParaRPr lang="zh-TW" altLang="en-US" sz="20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42DA90D-FA35-4640-B16D-8DCC4C2806AB}"/>
              </a:ext>
            </a:extLst>
          </p:cNvPr>
          <p:cNvSpPr/>
          <p:nvPr/>
        </p:nvSpPr>
        <p:spPr>
          <a:xfrm rot="10800000" flipV="1">
            <a:off x="12785188" y="8081015"/>
            <a:ext cx="2209800" cy="706209"/>
          </a:xfrm>
          <a:prstGeom prst="rect">
            <a:avLst/>
          </a:prstGeom>
          <a:solidFill>
            <a:srgbClr val="FCC4F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Middleware</a:t>
            </a:r>
            <a:endParaRPr lang="zh-TW" altLang="en-US" sz="20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4480DE6-905B-4D8A-9101-C603CF055AC1}"/>
              </a:ext>
            </a:extLst>
          </p:cNvPr>
          <p:cNvSpPr/>
          <p:nvPr/>
        </p:nvSpPr>
        <p:spPr>
          <a:xfrm rot="10800000" flipV="1">
            <a:off x="15147388" y="8081015"/>
            <a:ext cx="2895600" cy="706209"/>
          </a:xfrm>
          <a:prstGeom prst="rect">
            <a:avLst/>
          </a:prstGeom>
          <a:solidFill>
            <a:srgbClr val="FFE5EC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(req, res, next) =&gt; {…}</a:t>
            </a:r>
            <a:endParaRPr lang="zh-TW" altLang="en-US" sz="20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5F17F9F-EC67-4ED6-987D-BA9E5740BDD2}"/>
              </a:ext>
            </a:extLst>
          </p:cNvPr>
          <p:cNvSpPr/>
          <p:nvPr/>
        </p:nvSpPr>
        <p:spPr>
          <a:xfrm rot="10800000" flipV="1">
            <a:off x="12747088" y="9353556"/>
            <a:ext cx="2286000" cy="706208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Response</a:t>
            </a:r>
            <a:endParaRPr lang="zh-TW" altLang="en-US" sz="20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1C963C79-E753-494A-87F6-A2F0B7D9F096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13890087" y="5099141"/>
            <a:ext cx="1" cy="4367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7E00D3A6-9026-4439-8001-E03162FA52C4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flipH="1">
            <a:off x="13890087" y="6242142"/>
            <a:ext cx="1" cy="566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99F1216F-D6D5-403F-B04E-62037E31B82F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13890087" y="7514683"/>
            <a:ext cx="1" cy="566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DEAC7BC6-CD45-43BD-A7A5-C73206705F18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>
            <a:off x="13890088" y="8787224"/>
            <a:ext cx="0" cy="566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435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510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1506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Middleware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（中介軟體）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BBE0B9C-096B-46A3-80B0-922688E88A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59" b="5817"/>
          <a:stretch/>
        </p:blipFill>
        <p:spPr>
          <a:xfrm>
            <a:off x="1502257" y="1772772"/>
            <a:ext cx="9640414" cy="840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69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403688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路由參數（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Route Parameters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路由參數用冒號定義，並且可以通過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req.params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訪問。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解析參數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--get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A57568F-E053-457F-AB47-F247A55DDA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24"/>
          <a:stretch/>
        </p:blipFill>
        <p:spPr>
          <a:xfrm>
            <a:off x="76200" y="3322891"/>
            <a:ext cx="8860888" cy="6468809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C3807690-8F80-416D-BC7C-6470743E7FC3}"/>
              </a:ext>
            </a:extLst>
          </p:cNvPr>
          <p:cNvSpPr txBox="1"/>
          <p:nvPr/>
        </p:nvSpPr>
        <p:spPr>
          <a:xfrm>
            <a:off x="9296400" y="1810076"/>
            <a:ext cx="8403688" cy="2242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查詢參數（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Query Parameters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接在問號後面，參數之間使用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&amp;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間隔。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通過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req.query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訪問。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8267260-0735-4D06-8364-CBF93C9E34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51" b="32993"/>
          <a:stretch/>
        </p:blipFill>
        <p:spPr>
          <a:xfrm>
            <a:off x="9043118" y="3757812"/>
            <a:ext cx="9206782" cy="603388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045691A-E733-4C5A-94E9-80A6CC857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9150" y="9058146"/>
            <a:ext cx="5240746" cy="121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310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2243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Express 4.16.0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之前，需要使用套件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body-parser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從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Express 4.16.0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開始，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express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內建了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body-parser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的部分功能，包括：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express.json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：解析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application/json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格式的請求體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(request body)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express.urlencoded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：解析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application/x-www-form-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urlencoded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格式的請求體。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解析參數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--post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1421A2-01E7-4F49-8FDB-62F9899471D1}"/>
              </a:ext>
            </a:extLst>
          </p:cNvPr>
          <p:cNvSpPr txBox="1"/>
          <p:nvPr/>
        </p:nvSpPr>
        <p:spPr>
          <a:xfrm>
            <a:off x="11963400" y="8796875"/>
            <a:ext cx="53376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使用內建之後的方式處裡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post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4B38E5B-6E44-4FD7-8B06-9C3EAF1E56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6" t="9415" r="2275" b="2405"/>
          <a:stretch/>
        </p:blipFill>
        <p:spPr>
          <a:xfrm>
            <a:off x="152401" y="4054307"/>
            <a:ext cx="8947792" cy="612169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988E3C-F3E3-4A67-BF35-1A1A7E0D7EBD}"/>
              </a:ext>
            </a:extLst>
          </p:cNvPr>
          <p:cNvSpPr/>
          <p:nvPr/>
        </p:nvSpPr>
        <p:spPr>
          <a:xfrm>
            <a:off x="609600" y="4876800"/>
            <a:ext cx="45720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E752CDE-2905-49B9-92EF-C2318185DD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21" r="3610" b="3702"/>
          <a:stretch/>
        </p:blipFill>
        <p:spPr>
          <a:xfrm>
            <a:off x="9187809" y="4067007"/>
            <a:ext cx="8566470" cy="465353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7D849FD-D89A-4692-A8D4-1D9F4DA35386}"/>
              </a:ext>
            </a:extLst>
          </p:cNvPr>
          <p:cNvSpPr/>
          <p:nvPr/>
        </p:nvSpPr>
        <p:spPr>
          <a:xfrm>
            <a:off x="10363199" y="4343400"/>
            <a:ext cx="6345757" cy="952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9466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呈現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express.json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來處理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JSON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格式的資料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解析參數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--post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37081A2-64B5-4075-AF53-94F6ABBE2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511" y="1333500"/>
            <a:ext cx="9230577" cy="8842505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6E7D93F5-24A1-4CDF-A3C7-0ED4C2E30C1B}"/>
              </a:ext>
            </a:extLst>
          </p:cNvPr>
          <p:cNvSpPr/>
          <p:nvPr/>
        </p:nvSpPr>
        <p:spPr>
          <a:xfrm>
            <a:off x="9448801" y="2704063"/>
            <a:ext cx="2743200" cy="6868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6931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Vscode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擴充套件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poatmon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解析參數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--post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D9DA558-1E8B-46D9-A9C9-76007AF5D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32" y="2391526"/>
            <a:ext cx="11625614" cy="458077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BECC64C-952A-4277-99C7-ECDB5076C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32" y="7066163"/>
            <a:ext cx="9722826" cy="272553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CB5C648-C2A8-443A-8557-3CABDE9BDD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683"/>
          <a:stretch/>
        </p:blipFill>
        <p:spPr>
          <a:xfrm>
            <a:off x="11963400" y="4533900"/>
            <a:ext cx="6005244" cy="4505954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E52850E0-A895-4D5E-A697-B675B630A17B}"/>
              </a:ext>
            </a:extLst>
          </p:cNvPr>
          <p:cNvSpPr txBox="1"/>
          <p:nvPr/>
        </p:nvSpPr>
        <p:spPr>
          <a:xfrm>
            <a:off x="14401800" y="9105900"/>
            <a:ext cx="53376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發送資料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16FAD6F-9911-4469-B409-6C3875C18945}"/>
              </a:ext>
            </a:extLst>
          </p:cNvPr>
          <p:cNvSpPr txBox="1"/>
          <p:nvPr/>
        </p:nvSpPr>
        <p:spPr>
          <a:xfrm>
            <a:off x="4343400" y="9791700"/>
            <a:ext cx="53376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postman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設定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3854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呈現使用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body-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braser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install body-parser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解析參數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--post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FAAB8F8-78BC-4EC6-BCD8-626EDC530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1" y="2981307"/>
            <a:ext cx="8562187" cy="457263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3FB68C5-D640-4AB6-8E44-F738F5C5F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2981307"/>
            <a:ext cx="9165689" cy="567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18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2243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目前的程式碼都是將所有路由直接掛載在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實例上。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這種寫法在簡單的應用中沒有問題，但當路由增多、應用變得複雜時，維護性會降低。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express.Router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   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將每個子路由組織在一個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Router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中，並掛載到主應用。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Express router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26B6336-1D11-401A-9AAA-D31301B5A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4305300"/>
            <a:ext cx="2922740" cy="266700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CDC5847E-DCA2-44FC-BD56-C1AE368B7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469" y="4247622"/>
            <a:ext cx="12899488" cy="586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6153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Express router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A1CDF92-7E7C-4692-B369-3F7073BFE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6" y="2095500"/>
            <a:ext cx="10965892" cy="6096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55D2D48-AA58-46D9-8109-695D5436E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1574" y="2095500"/>
            <a:ext cx="6762750" cy="455295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CCF534E5-76BD-41A9-8464-B0C0921DC3DC}"/>
              </a:ext>
            </a:extLst>
          </p:cNvPr>
          <p:cNvSpPr txBox="1"/>
          <p:nvPr/>
        </p:nvSpPr>
        <p:spPr>
          <a:xfrm>
            <a:off x="5257800" y="8395336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App.js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5ECF30A-CF28-4E77-9EBA-7196341A7D58}"/>
              </a:ext>
            </a:extLst>
          </p:cNvPr>
          <p:cNvSpPr txBox="1"/>
          <p:nvPr/>
        </p:nvSpPr>
        <p:spPr>
          <a:xfrm>
            <a:off x="14630400" y="6706932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Shop.js</a:t>
            </a:r>
          </a:p>
        </p:txBody>
      </p:sp>
    </p:spTree>
    <p:extLst>
      <p:ext uri="{BB962C8B-B14F-4D97-AF65-F5344CB8AC3E}">
        <p14:creationId xmlns:p14="http://schemas.microsoft.com/office/powerpoint/2010/main" val="3539857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5705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查詢是否安裝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nodejs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 –v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運作方式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寫一格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檔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first_app.js</a:t>
            </a:r>
          </a:p>
          <a:p>
            <a:pPr lvl="1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console.log("hello");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在終端執行：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`node .\first_app.js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引入模組方式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假設要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include fs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這個內建模組：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1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const fs = require("fs");</a:t>
            </a:r>
            <a:b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</a:b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fs.writeFileSync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("hello.txt", "hello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我是小菜機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");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基本使用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3508167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Express router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D2779CD-EF72-4397-BF4C-941A253D6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5" y="1666209"/>
            <a:ext cx="9491695" cy="850979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C19479B-F476-4A24-80BE-AE948254A646}"/>
              </a:ext>
            </a:extLst>
          </p:cNvPr>
          <p:cNvSpPr txBox="1"/>
          <p:nvPr/>
        </p:nvSpPr>
        <p:spPr>
          <a:xfrm>
            <a:off x="9753600" y="9775895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admin.js</a:t>
            </a:r>
          </a:p>
        </p:txBody>
      </p:sp>
    </p:spTree>
    <p:extLst>
      <p:ext uri="{BB962C8B-B14F-4D97-AF65-F5344CB8AC3E}">
        <p14:creationId xmlns:p14="http://schemas.microsoft.com/office/powerpoint/2010/main" val="1533400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166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可以再進一步，利用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router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去多一層路徑分類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輸入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`http://127.0.0.1:3000`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，是會抓不到頁面的。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輸入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`http://127.0.0.1:3000/shop/`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才會進入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`Hello from Express!`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頁面。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106400" cy="13176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Express router--filter path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656AC4D-6D7F-4967-A40C-47CE05016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99" y="3544471"/>
            <a:ext cx="9156701" cy="548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07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增加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404 not found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E6A6481-0332-4E52-9B80-6A6304C76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3"/>
          <a:stretch/>
        </p:blipFill>
        <p:spPr>
          <a:xfrm>
            <a:off x="76200" y="1721968"/>
            <a:ext cx="10515600" cy="852792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EEDBE76A-CEBA-478A-A475-2DCFDEF85824}"/>
              </a:ext>
            </a:extLst>
          </p:cNvPr>
          <p:cNvSpPr/>
          <p:nvPr/>
        </p:nvSpPr>
        <p:spPr>
          <a:xfrm>
            <a:off x="838201" y="6819900"/>
            <a:ext cx="5181600" cy="952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4DB02C0-F525-4CB9-9C7C-5DA863A8928B}"/>
              </a:ext>
            </a:extLst>
          </p:cNvPr>
          <p:cNvSpPr/>
          <p:nvPr/>
        </p:nvSpPr>
        <p:spPr>
          <a:xfrm>
            <a:off x="812800" y="8343900"/>
            <a:ext cx="6730999" cy="1066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6306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6860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Model 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    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負責處理應用程式的 業務邏輯 和 數據操作。    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直接與資料庫交互，保存、讀取或修改數據。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View 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視圖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 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負責處理用戶界面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(UI)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，展示數據給用戶。    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與用戶交互，接收用戶的操作輸入。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Controller 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控制器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 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負責處理用戶的請求，並控制應用程式的邏輯流程。    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調用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Model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獲取數據，並將數據傳遞給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View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Routes 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路由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 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負責將用戶請求分發到對應的控制器方法。    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定義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路徑和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方法的映射。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2954000" cy="13176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MVC(Model-View-Controller)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1421A2-01E7-4F49-8FDB-62F9899471D1}"/>
              </a:ext>
            </a:extLst>
          </p:cNvPr>
          <p:cNvSpPr txBox="1"/>
          <p:nvPr/>
        </p:nvSpPr>
        <p:spPr>
          <a:xfrm>
            <a:off x="16078200" y="3581771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57EB086-601F-48A0-8303-DD54D6F52D8D}"/>
              </a:ext>
            </a:extLst>
          </p:cNvPr>
          <p:cNvSpPr/>
          <p:nvPr/>
        </p:nvSpPr>
        <p:spPr>
          <a:xfrm rot="10800000" flipV="1">
            <a:off x="7905749" y="7268814"/>
            <a:ext cx="3276600" cy="813153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Models</a:t>
            </a:r>
            <a:endParaRPr lang="zh-TW" altLang="en-US" sz="20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DD560CD-8FA0-44D5-A880-7A3918CA59B6}"/>
              </a:ext>
            </a:extLst>
          </p:cNvPr>
          <p:cNvSpPr/>
          <p:nvPr/>
        </p:nvSpPr>
        <p:spPr>
          <a:xfrm rot="10800000" flipV="1">
            <a:off x="11334748" y="7277100"/>
            <a:ext cx="3276602" cy="800102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Views</a:t>
            </a:r>
            <a:endParaRPr lang="zh-TW" altLang="en-US" sz="20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3A7B13D-FB16-4DA6-9FC0-E0FE08B6CE0C}"/>
              </a:ext>
            </a:extLst>
          </p:cNvPr>
          <p:cNvSpPr/>
          <p:nvPr/>
        </p:nvSpPr>
        <p:spPr>
          <a:xfrm rot="10800000" flipV="1">
            <a:off x="14782798" y="7268814"/>
            <a:ext cx="3276602" cy="762001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Controllers</a:t>
            </a:r>
            <a:endParaRPr lang="zh-TW" altLang="en-US" sz="20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6FD647B-C93C-4C07-9E6A-D5495DE72073}"/>
              </a:ext>
            </a:extLst>
          </p:cNvPr>
          <p:cNvSpPr/>
          <p:nvPr/>
        </p:nvSpPr>
        <p:spPr>
          <a:xfrm rot="10800000" flipV="1">
            <a:off x="7905748" y="8343901"/>
            <a:ext cx="3276601" cy="762000"/>
          </a:xfrm>
          <a:prstGeom prst="rect">
            <a:avLst/>
          </a:prstGeom>
          <a:solidFill>
            <a:srgbClr val="FFD5C4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Represent data in your code</a:t>
            </a:r>
            <a:endParaRPr lang="zh-TW" altLang="en-US" sz="20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36B7190-F63E-42C8-A678-EBB9C1CB69EB}"/>
              </a:ext>
            </a:extLst>
          </p:cNvPr>
          <p:cNvSpPr/>
          <p:nvPr/>
        </p:nvSpPr>
        <p:spPr>
          <a:xfrm rot="10800000" flipV="1">
            <a:off x="7905748" y="9334500"/>
            <a:ext cx="3276601" cy="762000"/>
          </a:xfrm>
          <a:prstGeom prst="rect">
            <a:avLst/>
          </a:prstGeom>
          <a:solidFill>
            <a:srgbClr val="FFD5C4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Work with data(save, </a:t>
            </a:r>
            <a:r>
              <a:rPr lang="en-US" altLang="zh-TW" sz="2000" dirty="0" err="1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fatch</a:t>
            </a:r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…)</a:t>
            </a:r>
            <a:endParaRPr lang="zh-TW" altLang="en-US" sz="20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5725896-F1C6-4217-BF80-518FBE92D795}"/>
              </a:ext>
            </a:extLst>
          </p:cNvPr>
          <p:cNvSpPr/>
          <p:nvPr/>
        </p:nvSpPr>
        <p:spPr>
          <a:xfrm rot="10800000" flipV="1">
            <a:off x="11334749" y="8343901"/>
            <a:ext cx="3276601" cy="762000"/>
          </a:xfrm>
          <a:prstGeom prst="rect">
            <a:avLst/>
          </a:prstGeom>
          <a:solidFill>
            <a:srgbClr val="FFD5C4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What the user sees</a:t>
            </a:r>
            <a:endParaRPr lang="zh-TW" altLang="en-US" sz="20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B4DDBE3-CC6B-49E3-9501-18D8DB212221}"/>
              </a:ext>
            </a:extLst>
          </p:cNvPr>
          <p:cNvSpPr/>
          <p:nvPr/>
        </p:nvSpPr>
        <p:spPr>
          <a:xfrm rot="10800000" flipV="1">
            <a:off x="11334749" y="9334500"/>
            <a:ext cx="3276601" cy="762000"/>
          </a:xfrm>
          <a:prstGeom prst="rect">
            <a:avLst/>
          </a:prstGeom>
          <a:solidFill>
            <a:srgbClr val="FFD5C4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Decoupled from your code</a:t>
            </a:r>
            <a:endParaRPr lang="zh-TW" altLang="en-US" sz="20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C0FB63E-7A5D-4120-AD20-E74FBDC5B10A}"/>
              </a:ext>
            </a:extLst>
          </p:cNvPr>
          <p:cNvSpPr/>
          <p:nvPr/>
        </p:nvSpPr>
        <p:spPr>
          <a:xfrm rot="10800000" flipV="1">
            <a:off x="14782799" y="8343901"/>
            <a:ext cx="3276601" cy="762000"/>
          </a:xfrm>
          <a:prstGeom prst="rect">
            <a:avLst/>
          </a:prstGeom>
          <a:solidFill>
            <a:srgbClr val="FFD5C4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Connecting models &amp; views</a:t>
            </a:r>
            <a:endParaRPr lang="zh-TW" altLang="en-US" sz="20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B08A6A6-A6E4-45EF-A59A-BD1FC3CEC80C}"/>
              </a:ext>
            </a:extLst>
          </p:cNvPr>
          <p:cNvSpPr/>
          <p:nvPr/>
        </p:nvSpPr>
        <p:spPr>
          <a:xfrm rot="10800000" flipV="1">
            <a:off x="14782799" y="9334500"/>
            <a:ext cx="3276601" cy="762000"/>
          </a:xfrm>
          <a:prstGeom prst="rect">
            <a:avLst/>
          </a:prstGeom>
          <a:solidFill>
            <a:srgbClr val="FFD5C4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Contains the “between” logic</a:t>
            </a:r>
            <a:endParaRPr lang="zh-TW" altLang="en-US" sz="20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0EBD4AD-17DC-47B9-A7D0-013ECAE24118}"/>
              </a:ext>
            </a:extLst>
          </p:cNvPr>
          <p:cNvSpPr/>
          <p:nvPr/>
        </p:nvSpPr>
        <p:spPr>
          <a:xfrm rot="10800000" flipV="1">
            <a:off x="14792324" y="6041328"/>
            <a:ext cx="3276601" cy="762002"/>
          </a:xfrm>
          <a:prstGeom prst="rect">
            <a:avLst/>
          </a:prstGeom>
          <a:solidFill>
            <a:srgbClr val="FBECA2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Routes</a:t>
            </a:r>
            <a:endParaRPr lang="zh-TW" altLang="en-US" sz="20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9298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9470488" cy="5128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執行方式：開兩個終端，前端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run serve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，後端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 app.js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後端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Node.js    -   Model: models/product.js    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View: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提供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API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，通過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JSON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傳遞數據    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Controller: controllers/product.js    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Routes: routes/product.js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前端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  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View: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顯示產品數據和與用戶交互    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Controller: Vue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組件中的方法調用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API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並更新視圖    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Model: Vue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的狀態（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data()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）保存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UI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所需的數據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58496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以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MVC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架構將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node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、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組起來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05620503-082D-4F17-A589-6A8548D32732}"/>
              </a:ext>
            </a:extLst>
          </p:cNvPr>
          <p:cNvSpPr txBox="1"/>
          <p:nvPr/>
        </p:nvSpPr>
        <p:spPr>
          <a:xfrm>
            <a:off x="9982200" y="1785472"/>
            <a:ext cx="3352800" cy="510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目錄結構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13A3855-1433-4970-86E7-C6A02B62C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400" y="2390308"/>
            <a:ext cx="6415815" cy="762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767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58496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以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MVC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架構將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node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、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組起來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253E7B7-698B-43D2-8F48-4702D4731B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0" b="60711"/>
          <a:stretch/>
        </p:blipFill>
        <p:spPr bwMode="auto">
          <a:xfrm>
            <a:off x="152400" y="1691609"/>
            <a:ext cx="14585070" cy="407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8005323-B4BB-4C0B-B496-A3C607232D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86" b="1231"/>
          <a:stretch/>
        </p:blipFill>
        <p:spPr bwMode="auto">
          <a:xfrm>
            <a:off x="152400" y="5766056"/>
            <a:ext cx="12109614" cy="452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7654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5705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呀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~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如果都用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vue+node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去寫範例，真的會寫不完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接下來以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為主，而前端就採用模板引擎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(EJS)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EJS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是一種簡單、靈活的模板引擎，允許你在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文件中嵌入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使用類似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的語法，因此對有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基礎的學生非常友好。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允許你將靜態頁面轉換為動態頁面，通過插入變量和執行邏輯生成動態內容。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在安裝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EJS</a:t>
            </a:r>
          </a:p>
          <a:p>
            <a:pPr lvl="1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install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ejs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設置模板引擎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app.js)</a:t>
            </a:r>
          </a:p>
          <a:p>
            <a:pPr lvl="1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app.set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("view engine", "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ejs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"); //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設置模板引擎為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EJS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1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app.set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("views",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path.join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(__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dirname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 "views")); //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設置模板文件目錄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結合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HTML--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模板引擎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(EJS)</a:t>
            </a:r>
          </a:p>
        </p:txBody>
      </p:sp>
    </p:spTree>
    <p:extLst>
      <p:ext uri="{BB962C8B-B14F-4D97-AF65-F5344CB8AC3E}">
        <p14:creationId xmlns:p14="http://schemas.microsoft.com/office/powerpoint/2010/main" val="14669840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5704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基本渲染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&lt;h1&gt;Hello, &lt;%= name %&gt;!&lt;/h1&gt;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條件渲染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迴圈渲染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結合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HTML--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模板引擎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(EJS)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1421A2-01E7-4F49-8FDB-62F9899471D1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88B89A7-5D5E-4604-B2E4-917D18980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67100"/>
            <a:ext cx="7239000" cy="290636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7FDA781-4D33-49CA-9C33-9183CF675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6952686"/>
            <a:ext cx="7239000" cy="273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514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結合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HTML--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模板引擎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(EJS)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6A3F6B3-5884-429B-A968-73F747729C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82" y="2203800"/>
            <a:ext cx="17715849" cy="4632155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248E83EB-E087-498D-BF0F-F9677033A942}"/>
              </a:ext>
            </a:extLst>
          </p:cNvPr>
          <p:cNvSpPr txBox="1"/>
          <p:nvPr/>
        </p:nvSpPr>
        <p:spPr>
          <a:xfrm>
            <a:off x="217754" y="1691609"/>
            <a:ext cx="178524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Ejs_v02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06E6EB5-1B9D-46CF-9EAB-41EF97F43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5601" y="4721128"/>
            <a:ext cx="3854410" cy="463688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C89CFE0-290B-4E8A-A1B1-5E7334807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76" y="6325346"/>
            <a:ext cx="7790037" cy="392355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B35124F-C7EC-4EB4-9F0C-417A48A89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219" y="6637474"/>
            <a:ext cx="3982329" cy="361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17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SQL vs NoSQL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1421A2-01E7-4F49-8FDB-62F9899471D1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ED936DC-E34E-4C11-AC51-B94764362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52412"/>
            <a:ext cx="11916944" cy="313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232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2820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這是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nodejs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中會提到的準則：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R: Read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：讀取用戶的輸入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E: Evaluate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：執行用戶輸入的程式碼。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P: Print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：將計算結果或執行結果輸出給用戶。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L: Loop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：等待下一個輸入，進行下一次操作。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基本使用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6442610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SQL vs NoSQL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1421A2-01E7-4F49-8FDB-62F9899471D1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4E4C2E24-AE76-4D9E-AFE1-07702C993B1E}"/>
              </a:ext>
            </a:extLst>
          </p:cNvPr>
          <p:cNvSpPr txBox="1"/>
          <p:nvPr/>
        </p:nvSpPr>
        <p:spPr>
          <a:xfrm>
            <a:off x="206912" y="1785472"/>
            <a:ext cx="17852488" cy="2820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【SQL】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適用於結構化資料，數據表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(Tables)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和關聯。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例子：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MySQL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PostgreSQL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Oracle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適用場景：資料結構清晰且穩定。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需要強一致性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如銀行交易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BFF6EC5-B141-424C-A816-2A16AB58A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058" y="4077033"/>
            <a:ext cx="13110030" cy="600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086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SQL vs NoSQL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1421A2-01E7-4F49-8FDB-62F9899471D1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4E4C2E24-AE76-4D9E-AFE1-07702C993B1E}"/>
              </a:ext>
            </a:extLst>
          </p:cNvPr>
          <p:cNvSpPr txBox="1"/>
          <p:nvPr/>
        </p:nvSpPr>
        <p:spPr>
          <a:xfrm>
            <a:off x="206912" y="1785472"/>
            <a:ext cx="17852488" cy="2820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【NoSQL】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適用於非結構化或動態結構資料，無需固定模式。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例子：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MongoDB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Firebase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Cassandra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適用場景：資料結構經常變化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如社交媒體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高度分散式系統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如雲端儲存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97A047C-A17D-44A5-AB70-4119EBA3C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233556"/>
            <a:ext cx="12747088" cy="605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583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4551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是一種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SQL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資料庫，屬於 關聯式資料庫管理系統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(RDBMS)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的範疇。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它有一些獨特的特性，使其與其他常見的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SQL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資料庫（如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MySQL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PostgreSQL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）有所不同。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輕量級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(Lightweight)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    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是一個嵌入式資料庫，整個資料庫引擎由一個單一檔案組成，無需伺服器支持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基於文件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(File-Based)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    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SQLite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將所有數據存儲在單個檔案中，這與傳統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SQL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資料庫需要伺服器和多個數據文件不同。    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資料庫文件可以方便地移植到其他系統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無伺服器架構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(Serverless)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：不需要安裝和管理伺服器進程，每個應用程式可以直接讀寫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SQLite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資料庫文件。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SQLite</a:t>
            </a:r>
          </a:p>
        </p:txBody>
      </p:sp>
      <p:pic>
        <p:nvPicPr>
          <p:cNvPr id="4098" name="Picture 2" descr="sqlite 的圖片結果">
            <a:extLst>
              <a:ext uri="{FF2B5EF4-FFF2-40B4-BE49-F238E27FC236}">
                <a16:creationId xmlns:a16="http://schemas.microsoft.com/office/drawing/2014/main" id="{FB420B4E-DFA2-4ED5-99C8-073A55DD48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0" b="14022"/>
          <a:stretch/>
        </p:blipFill>
        <p:spPr bwMode="auto">
          <a:xfrm>
            <a:off x="12112106" y="7498046"/>
            <a:ext cx="5959994" cy="278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2289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6860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套件比較：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sqlite3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better-sqlite3】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better-sqlite3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sqlite3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都是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Node.js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用於與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SQLite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數據庫交互的庫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sqlite3    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基於回調函數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(callback)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的非同步模型，支持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Promise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（需要額外包裝）    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因為是非同步設計，適合處理多用戶請求或高並發的應用場景    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被更廣泛使用，文檔豐富。    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需要編譯，對系統依賴性更強。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better-sqlite3    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同步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API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，設計簡潔。    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使用同步方式處理數據庫操作，代碼更清晰，但在高並發場景下可能需要小心性能問題。    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預編譯，安裝過程更簡單。    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相比之下，社區規模較小，但文檔質量很高。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SQLite</a:t>
            </a:r>
          </a:p>
        </p:txBody>
      </p:sp>
    </p:spTree>
    <p:extLst>
      <p:ext uri="{BB962C8B-B14F-4D97-AF65-F5344CB8AC3E}">
        <p14:creationId xmlns:p14="http://schemas.microsoft.com/office/powerpoint/2010/main" val="42754566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課程以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sqlite3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為主，並以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.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then.catch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去寫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比較簡潔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install sqlite3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SQLite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4DA6C55-606D-4503-84AA-E44DFB93F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3003516"/>
            <a:ext cx="11712268" cy="328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ADDCAFE-FD84-43B4-ABB6-579215190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12" y="7277100"/>
            <a:ext cx="619125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EA83E7D-8B07-4C9F-A011-D1366A0AF508}"/>
              </a:ext>
            </a:extLst>
          </p:cNvPr>
          <p:cNvSpPr txBox="1"/>
          <p:nvPr/>
        </p:nvSpPr>
        <p:spPr>
          <a:xfrm>
            <a:off x="13833935" y="9658290"/>
            <a:ext cx="30062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vscode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可以安裝的套件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E65196A-24AB-4956-A33A-370D80D44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407" y="7277100"/>
            <a:ext cx="7070683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716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建立連線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關閉資料庫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sqlite_v01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SQLite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1421A2-01E7-4F49-8FDB-62F9899471D1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60D3D55-951E-4A9E-85F6-B3FEBCCB2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8" y="4906125"/>
            <a:ext cx="10671739" cy="526657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682F252-F243-45CF-8909-B04F5DB65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64453" y="4906126"/>
            <a:ext cx="7280264" cy="526657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2DC0E2F-6B5F-4B81-8411-28EE1A081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328167"/>
            <a:ext cx="11515317" cy="449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4441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71082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建立資料表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SQLite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67D6355-DBA8-4741-A68C-88FD061D5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2366126"/>
            <a:ext cx="11136439" cy="559677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C5B2CCC-29B6-435D-A2B7-C6BE30CFA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8600" y="2366126"/>
            <a:ext cx="4388085" cy="20153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859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9742" y="1691609"/>
            <a:ext cx="178524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新增單筆資料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SQLite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51CF012-D515-4F94-BDB9-FDCEE1038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42" y="2216500"/>
            <a:ext cx="12184658" cy="444180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A483AEB-0132-45AE-B35C-CCA76009D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6800" y="2216500"/>
            <a:ext cx="4345223" cy="27519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64522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9742" y="1691609"/>
            <a:ext cx="178524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新增多筆資料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SQLite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1421A2-01E7-4F49-8FDB-62F9899471D1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A483AEB-0132-45AE-B35C-CCA76009D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9134" y="2203800"/>
            <a:ext cx="4345223" cy="27519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DC0BEA7-7A85-4AEA-B448-5426849CA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41" y="2203800"/>
            <a:ext cx="11910627" cy="72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52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查詢單筆資料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SQLite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1421A2-01E7-4F49-8FDB-62F9899471D1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382F979-E3A8-4798-96A9-1DAC49B50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2404226"/>
            <a:ext cx="11303520" cy="510147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A4B6870-437A-48A0-8382-4522ED8A7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8096" y="7882774"/>
            <a:ext cx="7571304" cy="22932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5231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4551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執行以下代碼，並在執行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伺服器會一直保持監聽狀態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如果需要退出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建立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server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AEA9BCE-AE3D-413E-A952-E84E40124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63" y="2400300"/>
            <a:ext cx="8958793" cy="289738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C3766FB-AB1E-48BF-B292-E063C7581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12" y="6337231"/>
            <a:ext cx="7920576" cy="289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280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更新資料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SQLite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A2AA90E-2EF7-473C-90D7-34F8B1DF3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12" y="2391526"/>
            <a:ext cx="14352303" cy="549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3738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刪除資料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SQLite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18CDF08-09E2-40EE-81B6-08CD03261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2" y="2391526"/>
            <a:ext cx="13870174" cy="503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9657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刪除資料表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SQLite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4724377-E80D-4F29-8293-2AFA67242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476500"/>
            <a:ext cx="13926209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167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4551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ORM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Object-Relational Mapping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，物件關聯映射）是一種技術。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用來在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OOP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（如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Python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Ruby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）中操作關聯數據庫（如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MySQL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PostgreSQL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SQLite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等）。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ORM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將數據庫中的表映射為編程語言中的對象，將行映射為屬性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通過操作對象，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ORM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自動生成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SQL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查詢語句，從而讀寫數據庫。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好處：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通過操作對象，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ORM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自動生成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SQL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查詢語句，從而讀寫數據庫。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ORM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支持多種數據庫系統，切換數據庫時幾乎不需要更改代碼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操作對象更符合編程思維，代碼更直觀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ORM</a:t>
            </a:r>
          </a:p>
        </p:txBody>
      </p:sp>
    </p:spTree>
    <p:extLst>
      <p:ext uri="{BB962C8B-B14F-4D97-AF65-F5344CB8AC3E}">
        <p14:creationId xmlns:p14="http://schemas.microsoft.com/office/powerpoint/2010/main" val="14569374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3397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Sequelize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Sequelize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是一個功能強大的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Node.js ORM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，支持主流關聯數據庫（如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MySQL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PostgreSQL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SQLite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MariaDB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支援使用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async/await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來處理非同步操作，這樣可以使程式碼更簡潔且易於閱讀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createdAt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updatedAt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Sequelize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自動添加的時間戳字段，這是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Sequelize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的一個內建特性，用於記錄每條數據的創建時間和更新時間。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install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sequelize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ORM</a:t>
            </a:r>
          </a:p>
        </p:txBody>
      </p:sp>
    </p:spTree>
    <p:extLst>
      <p:ext uri="{BB962C8B-B14F-4D97-AF65-F5344CB8AC3E}">
        <p14:creationId xmlns:p14="http://schemas.microsoft.com/office/powerpoint/2010/main" val="28017679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初始化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Sequelize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：設置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Sequelize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與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SQLite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數據庫的連接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ORM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19008EF-513F-48DA-BB82-01DDB9F08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2466616"/>
            <a:ext cx="10583064" cy="481048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EBB5B3C-3904-4152-802A-8EDABF12B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7083" y="2466616"/>
            <a:ext cx="7219406" cy="404848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5807216-4B93-4AED-B9BC-36521E00E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5183" y="6684053"/>
            <a:ext cx="4639526" cy="2040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50330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進一步定義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model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ORM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EC6A039-893D-40D1-B30B-CFFFD734C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2467726"/>
            <a:ext cx="8366795" cy="721732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A95F8F4-A6AD-4677-B781-3C5612A1F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2467726"/>
            <a:ext cx="9475137" cy="450457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DD1C77C-3A33-4E64-B8F7-443B3B697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0" y="7129737"/>
            <a:ext cx="6201270" cy="18999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48255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新增單筆資料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ORM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52103E5-E079-48BE-98E5-3168D9626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391526"/>
            <a:ext cx="11048581" cy="473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824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新增多筆資料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ORM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EC96758-8524-4F3B-BB60-8370668E1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2297663"/>
            <a:ext cx="12159357" cy="558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036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更新資料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ORM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83E1B42-20F9-485D-882C-FBCD98017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2323062"/>
            <a:ext cx="12391435" cy="39634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3723523-1BB0-4E4F-A5FD-8B901E173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5400" y="2323062"/>
            <a:ext cx="3810000" cy="21845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2098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510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輸出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相關指令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了解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request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7EF8DF2-5865-45CB-8082-726A3B572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403008"/>
            <a:ext cx="7490548" cy="304529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252C8B6-310A-4071-B3CD-9A7F3B826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5567561"/>
            <a:ext cx="15829121" cy="451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1332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刪除資料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ORM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F949DA7-E987-476A-BC3B-E24BC62E6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11" y="2361826"/>
            <a:ext cx="12252463" cy="377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737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510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基本回傳靜態頁面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建立回傳網頁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DBEE676-4E1A-4247-9543-DBB50BA7C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2502306"/>
            <a:ext cx="12049016" cy="728939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D1452BD-4417-464D-8D30-578D55412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400" y="2502306"/>
            <a:ext cx="5341409" cy="26411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5494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166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示範使用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跟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post】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輸入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http://127.0.0.1:3000/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http://127.0.0.1:3000/page1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，顯示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的頁面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輸入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http://127.0.0.1:3000/page2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，顯示表單頁面，在提交之後又回到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page1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建立回傳網頁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7258AD4-19DD-4AAA-9FB3-D5F1414456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785"/>
          <a:stretch/>
        </p:blipFill>
        <p:spPr>
          <a:xfrm>
            <a:off x="342900" y="3569871"/>
            <a:ext cx="11544300" cy="667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272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166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示範使用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跟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post】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輸入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http://127.0.0.1:3000/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http://127.0.0.1:3000/page1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，顯示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的頁面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輸入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http://127.0.0.1:3000/page2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，顯示表單頁面，在提交之後又回到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page1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建立回傳網頁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3AB643B-C40F-44E2-BF5C-DF241DD96F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440"/>
          <a:stretch/>
        </p:blipFill>
        <p:spPr>
          <a:xfrm>
            <a:off x="304799" y="3544471"/>
            <a:ext cx="10956101" cy="663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82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l">
          <a:defRPr sz="2400" dirty="0">
            <a:latin typeface="Times New Roman" panose="02020603050405020304" pitchFamily="18" charset="0"/>
            <a:ea typeface="標楷體" panose="03000509000000000000" pitchFamily="65" charset="-120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21915</TotalTime>
  <Words>2723</Words>
  <Application>Microsoft Office PowerPoint</Application>
  <PresentationFormat>自訂</PresentationFormat>
  <Paragraphs>331</Paragraphs>
  <Slides>60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60</vt:i4>
      </vt:variant>
    </vt:vector>
  </HeadingPairs>
  <TitlesOfParts>
    <vt:vector size="66" baseType="lpstr">
      <vt:lpstr>Arial</vt:lpstr>
      <vt:lpstr>Calibri</vt:lpstr>
      <vt:lpstr>Times New Roman</vt:lpstr>
      <vt:lpstr>標楷體</vt:lpstr>
      <vt:lpstr>Wingdings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氣體demo</dc:title>
  <dc:creator>陳維誠</dc:creator>
  <cp:lastModifiedBy>維誠 陳</cp:lastModifiedBy>
  <cp:revision>488</cp:revision>
  <dcterms:created xsi:type="dcterms:W3CDTF">2006-08-16T00:00:00Z</dcterms:created>
  <dcterms:modified xsi:type="dcterms:W3CDTF">2025-01-23T15:31:34Z</dcterms:modified>
  <dc:identifier>DAGRTmEneC4</dc:identifier>
</cp:coreProperties>
</file>